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454438" cy="30603825"/>
  <p:notesSz cx="6858000" cy="9144000"/>
  <p:defaultTextStyle>
    <a:defPPr>
      <a:defRPr lang="ja-JP"/>
    </a:defPPr>
    <a:lvl1pPr marL="0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1pPr>
    <a:lvl2pPr marL="1344488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2pPr>
    <a:lvl3pPr marL="2688976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3pPr>
    <a:lvl4pPr marL="4033464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4pPr>
    <a:lvl5pPr marL="5377952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5pPr>
    <a:lvl6pPr marL="6722440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6pPr>
    <a:lvl7pPr marL="8066928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7pPr>
    <a:lvl8pPr marL="9411416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8pPr>
    <a:lvl9pPr marL="10755904" algn="l" defTabSz="2688976" rtl="0" eaLnBrk="1" latinLnBrk="0" hangingPunct="1">
      <a:defRPr kumimoji="1" sz="5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howGuides="1">
      <p:cViewPr>
        <p:scale>
          <a:sx n="50" d="100"/>
          <a:sy n="50" d="100"/>
        </p:scale>
        <p:origin x="-1224" y="-102"/>
      </p:cViewPr>
      <p:guideLst>
        <p:guide orient="horz" pos="15490"/>
        <p:guide pos="5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4083" y="9507024"/>
            <a:ext cx="13986272" cy="655998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68166" y="17342167"/>
            <a:ext cx="11518107" cy="7820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4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8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3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7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22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06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41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7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32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25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467901" y="5469017"/>
            <a:ext cx="6661762" cy="11652831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479757" y="5469017"/>
            <a:ext cx="19713903" cy="11652831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6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20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9787" y="19665793"/>
            <a:ext cx="13986272" cy="6078260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9787" y="12971209"/>
            <a:ext cx="13986272" cy="6694584"/>
          </a:xfrm>
        </p:spPr>
        <p:txBody>
          <a:bodyPr anchor="b"/>
          <a:lstStyle>
            <a:lvl1pPr marL="0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1pPr>
            <a:lvl2pPr marL="134448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268897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3pPr>
            <a:lvl4pPr marL="4033464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4pPr>
            <a:lvl5pPr marL="537795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5pPr>
            <a:lvl6pPr marL="672244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6pPr>
            <a:lvl7pPr marL="806692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7pPr>
            <a:lvl8pPr marL="941141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8pPr>
            <a:lvl9pPr marL="10755904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63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79757" y="31864818"/>
            <a:ext cx="13186404" cy="90132517"/>
          </a:xfrm>
        </p:spPr>
        <p:txBody>
          <a:bodyPr/>
          <a:lstStyle>
            <a:lvl1pPr>
              <a:defRPr sz="8200"/>
            </a:lvl1pPr>
            <a:lvl2pPr>
              <a:defRPr sz="71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4940401" y="31864818"/>
            <a:ext cx="13189261" cy="90132517"/>
          </a:xfrm>
        </p:spPr>
        <p:txBody>
          <a:bodyPr/>
          <a:lstStyle>
            <a:lvl1pPr>
              <a:defRPr sz="8200"/>
            </a:lvl1pPr>
            <a:lvl2pPr>
              <a:defRPr sz="71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97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722" y="1225572"/>
            <a:ext cx="14808994" cy="510063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2722" y="6850442"/>
            <a:ext cx="7270234" cy="2854938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44488" indent="0">
              <a:buNone/>
              <a:defRPr sz="5900" b="1"/>
            </a:lvl2pPr>
            <a:lvl3pPr marL="2688976" indent="0">
              <a:buNone/>
              <a:defRPr sz="5300" b="1"/>
            </a:lvl3pPr>
            <a:lvl4pPr marL="4033464" indent="0">
              <a:buNone/>
              <a:defRPr sz="4700" b="1"/>
            </a:lvl4pPr>
            <a:lvl5pPr marL="5377952" indent="0">
              <a:buNone/>
              <a:defRPr sz="4700" b="1"/>
            </a:lvl5pPr>
            <a:lvl6pPr marL="6722440" indent="0">
              <a:buNone/>
              <a:defRPr sz="4700" b="1"/>
            </a:lvl6pPr>
            <a:lvl7pPr marL="8066928" indent="0">
              <a:buNone/>
              <a:defRPr sz="4700" b="1"/>
            </a:lvl7pPr>
            <a:lvl8pPr marL="9411416" indent="0">
              <a:buNone/>
              <a:defRPr sz="4700" b="1"/>
            </a:lvl8pPr>
            <a:lvl9pPr marL="10755904" indent="0">
              <a:buNone/>
              <a:defRPr sz="4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22722" y="9705380"/>
            <a:ext cx="7270234" cy="17632623"/>
          </a:xfrm>
        </p:spPr>
        <p:txBody>
          <a:bodyPr/>
          <a:lstStyle>
            <a:lvl1pPr>
              <a:defRPr sz="71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358627" y="6850442"/>
            <a:ext cx="7273090" cy="2854938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44488" indent="0">
              <a:buNone/>
              <a:defRPr sz="5900" b="1"/>
            </a:lvl2pPr>
            <a:lvl3pPr marL="2688976" indent="0">
              <a:buNone/>
              <a:defRPr sz="5300" b="1"/>
            </a:lvl3pPr>
            <a:lvl4pPr marL="4033464" indent="0">
              <a:buNone/>
              <a:defRPr sz="4700" b="1"/>
            </a:lvl4pPr>
            <a:lvl5pPr marL="5377952" indent="0">
              <a:buNone/>
              <a:defRPr sz="4700" b="1"/>
            </a:lvl5pPr>
            <a:lvl6pPr marL="6722440" indent="0">
              <a:buNone/>
              <a:defRPr sz="4700" b="1"/>
            </a:lvl6pPr>
            <a:lvl7pPr marL="8066928" indent="0">
              <a:buNone/>
              <a:defRPr sz="4700" b="1"/>
            </a:lvl7pPr>
            <a:lvl8pPr marL="9411416" indent="0">
              <a:buNone/>
              <a:defRPr sz="4700" b="1"/>
            </a:lvl8pPr>
            <a:lvl9pPr marL="10755904" indent="0">
              <a:buNone/>
              <a:defRPr sz="4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358627" y="9705380"/>
            <a:ext cx="7273090" cy="17632623"/>
          </a:xfrm>
        </p:spPr>
        <p:txBody>
          <a:bodyPr/>
          <a:lstStyle>
            <a:lvl1pPr>
              <a:defRPr sz="71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1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6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723" y="1218486"/>
            <a:ext cx="5413397" cy="5185648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33228" y="1218488"/>
            <a:ext cx="9198488" cy="26119517"/>
          </a:xfrm>
        </p:spPr>
        <p:txBody>
          <a:bodyPr/>
          <a:lstStyle>
            <a:lvl1pPr>
              <a:defRPr sz="9400"/>
            </a:lvl1pPr>
            <a:lvl2pPr>
              <a:defRPr sz="8200"/>
            </a:lvl2pPr>
            <a:lvl3pPr>
              <a:defRPr sz="71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723" y="6404136"/>
            <a:ext cx="5413397" cy="20933869"/>
          </a:xfrm>
        </p:spPr>
        <p:txBody>
          <a:bodyPr/>
          <a:lstStyle>
            <a:lvl1pPr marL="0" indent="0">
              <a:buNone/>
              <a:defRPr sz="4100"/>
            </a:lvl1pPr>
            <a:lvl2pPr marL="1344488" indent="0">
              <a:buNone/>
              <a:defRPr sz="3500"/>
            </a:lvl2pPr>
            <a:lvl3pPr marL="2688976" indent="0">
              <a:buNone/>
              <a:defRPr sz="2900"/>
            </a:lvl3pPr>
            <a:lvl4pPr marL="4033464" indent="0">
              <a:buNone/>
              <a:defRPr sz="2600"/>
            </a:lvl4pPr>
            <a:lvl5pPr marL="5377952" indent="0">
              <a:buNone/>
              <a:defRPr sz="2600"/>
            </a:lvl5pPr>
            <a:lvl6pPr marL="6722440" indent="0">
              <a:buNone/>
              <a:defRPr sz="2600"/>
            </a:lvl6pPr>
            <a:lvl7pPr marL="8066928" indent="0">
              <a:buNone/>
              <a:defRPr sz="2600"/>
            </a:lvl7pPr>
            <a:lvl8pPr marL="9411416" indent="0">
              <a:buNone/>
              <a:defRPr sz="2600"/>
            </a:lvl8pPr>
            <a:lvl9pPr marL="10755904" indent="0">
              <a:buNone/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0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25185" y="21422678"/>
            <a:ext cx="9872663" cy="2529068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25185" y="2734508"/>
            <a:ext cx="9872663" cy="18362295"/>
          </a:xfrm>
        </p:spPr>
        <p:txBody>
          <a:bodyPr/>
          <a:lstStyle>
            <a:lvl1pPr marL="0" indent="0">
              <a:buNone/>
              <a:defRPr sz="9400"/>
            </a:lvl1pPr>
            <a:lvl2pPr marL="1344488" indent="0">
              <a:buNone/>
              <a:defRPr sz="8200"/>
            </a:lvl2pPr>
            <a:lvl3pPr marL="2688976" indent="0">
              <a:buNone/>
              <a:defRPr sz="7100"/>
            </a:lvl3pPr>
            <a:lvl4pPr marL="4033464" indent="0">
              <a:buNone/>
              <a:defRPr sz="5900"/>
            </a:lvl4pPr>
            <a:lvl5pPr marL="5377952" indent="0">
              <a:buNone/>
              <a:defRPr sz="5900"/>
            </a:lvl5pPr>
            <a:lvl6pPr marL="6722440" indent="0">
              <a:buNone/>
              <a:defRPr sz="5900"/>
            </a:lvl6pPr>
            <a:lvl7pPr marL="8066928" indent="0">
              <a:buNone/>
              <a:defRPr sz="5900"/>
            </a:lvl7pPr>
            <a:lvl8pPr marL="9411416" indent="0">
              <a:buNone/>
              <a:defRPr sz="5900"/>
            </a:lvl8pPr>
            <a:lvl9pPr marL="10755904" indent="0">
              <a:buNone/>
              <a:defRPr sz="5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225185" y="23951746"/>
            <a:ext cx="9872663" cy="3591697"/>
          </a:xfrm>
        </p:spPr>
        <p:txBody>
          <a:bodyPr/>
          <a:lstStyle>
            <a:lvl1pPr marL="0" indent="0">
              <a:buNone/>
              <a:defRPr sz="4100"/>
            </a:lvl1pPr>
            <a:lvl2pPr marL="1344488" indent="0">
              <a:buNone/>
              <a:defRPr sz="3500"/>
            </a:lvl2pPr>
            <a:lvl3pPr marL="2688976" indent="0">
              <a:buNone/>
              <a:defRPr sz="2900"/>
            </a:lvl3pPr>
            <a:lvl4pPr marL="4033464" indent="0">
              <a:buNone/>
              <a:defRPr sz="2600"/>
            </a:lvl4pPr>
            <a:lvl5pPr marL="5377952" indent="0">
              <a:buNone/>
              <a:defRPr sz="2600"/>
            </a:lvl5pPr>
            <a:lvl6pPr marL="6722440" indent="0">
              <a:buNone/>
              <a:defRPr sz="2600"/>
            </a:lvl6pPr>
            <a:lvl7pPr marL="8066928" indent="0">
              <a:buNone/>
              <a:defRPr sz="2600"/>
            </a:lvl7pPr>
            <a:lvl8pPr marL="9411416" indent="0">
              <a:buNone/>
              <a:defRPr sz="2600"/>
            </a:lvl8pPr>
            <a:lvl9pPr marL="10755904" indent="0">
              <a:buNone/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7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22722" y="1225572"/>
            <a:ext cx="14808994" cy="5100638"/>
          </a:xfrm>
          <a:prstGeom prst="rect">
            <a:avLst/>
          </a:prstGeom>
        </p:spPr>
        <p:txBody>
          <a:bodyPr vert="horz" lIns="268898" tIns="134449" rIns="268898" bIns="13444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2722" y="7140895"/>
            <a:ext cx="14808994" cy="20197110"/>
          </a:xfrm>
          <a:prstGeom prst="rect">
            <a:avLst/>
          </a:prstGeom>
        </p:spPr>
        <p:txBody>
          <a:bodyPr vert="horz" lIns="268898" tIns="134449" rIns="268898" bIns="13444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22722" y="28365214"/>
            <a:ext cx="3839369" cy="1629370"/>
          </a:xfrm>
          <a:prstGeom prst="rect">
            <a:avLst/>
          </a:prstGeom>
        </p:spPr>
        <p:txBody>
          <a:bodyPr vert="horz" lIns="268898" tIns="134449" rIns="268898" bIns="134449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B607-89FE-4B4F-91A7-C488624A335B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21933" y="28365214"/>
            <a:ext cx="5210572" cy="1629370"/>
          </a:xfrm>
          <a:prstGeom prst="rect">
            <a:avLst/>
          </a:prstGeom>
        </p:spPr>
        <p:txBody>
          <a:bodyPr vert="horz" lIns="268898" tIns="134449" rIns="268898" bIns="134449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792347" y="28365214"/>
            <a:ext cx="3839369" cy="1629370"/>
          </a:xfrm>
          <a:prstGeom prst="rect">
            <a:avLst/>
          </a:prstGeom>
        </p:spPr>
        <p:txBody>
          <a:bodyPr vert="horz" lIns="268898" tIns="134449" rIns="268898" bIns="134449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A494-E580-4B2C-BBBE-E691D1599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17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88976" rtl="0" eaLnBrk="1" latinLnBrk="0" hangingPunct="1">
        <a:spcBef>
          <a:spcPct val="0"/>
        </a:spcBef>
        <a:buNone/>
        <a:defRPr kumimoji="1" sz="1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366" indent="-1008366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184793" indent="-840305" algn="l" defTabSz="268897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1220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5708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050196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394684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739172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3660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428148" indent="-672244" algn="l" defTabSz="26889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44488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688976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033464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377952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22440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8066928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411416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755904" algn="l" defTabSz="2688976" rtl="0" eaLnBrk="1" latinLnBrk="0" hangingPunct="1"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グループ化 61"/>
          <p:cNvGrpSpPr/>
          <p:nvPr/>
        </p:nvGrpSpPr>
        <p:grpSpPr>
          <a:xfrm>
            <a:off x="7603007" y="16383044"/>
            <a:ext cx="8545092" cy="6742238"/>
            <a:chOff x="-71516" y="35200"/>
            <a:chExt cx="10895169" cy="6811887"/>
          </a:xfrm>
        </p:grpSpPr>
        <p:sp>
          <p:nvSpPr>
            <p:cNvPr id="63" name="タイトル 1"/>
            <p:cNvSpPr txBox="1">
              <a:spLocks/>
            </p:cNvSpPr>
            <p:nvPr/>
          </p:nvSpPr>
          <p:spPr>
            <a:xfrm>
              <a:off x="-1792" y="35200"/>
              <a:ext cx="10290585" cy="1139825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en-US" sz="1800" kern="0" dirty="0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1516" y="1153738"/>
              <a:ext cx="9144000" cy="566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テキスト ボックス 3"/>
            <p:cNvSpPr txBox="1"/>
            <p:nvPr/>
          </p:nvSpPr>
          <p:spPr>
            <a:xfrm>
              <a:off x="4620325" y="1209646"/>
              <a:ext cx="4956775" cy="1212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kumimoji="1" lang="ja-JP" altLang="en-US" sz="1800" dirty="0" smtClean="0">
                  <a:solidFill>
                    <a:srgbClr val="FF0000"/>
                  </a:solidFill>
                </a:rPr>
                <a:t>　　　　　　　　　　　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当院　　　　　　　　　　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ミティキュア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ＭＳ Ｐゴシック"/>
                  <a:ea typeface="ＭＳ Ｐゴシック"/>
                </a:rPr>
                <a:t>®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単独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35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例　   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S+M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　　　　　　　合計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54.8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　　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43.8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  <a:endParaRPr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中止症例 </a:t>
              </a:r>
              <a:r>
                <a:rPr lang="en-US" altLang="ja-JP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4</a:t>
              </a:r>
              <a:r>
                <a:rPr lang="ja-JP" altLang="en-US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例（</a:t>
              </a:r>
              <a:r>
                <a:rPr lang="en-US" altLang="ja-JP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11.1</a:t>
              </a:r>
              <a:r>
                <a:rPr lang="ja-JP" altLang="en-US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％）   </a:t>
              </a:r>
              <a:r>
                <a:rPr lang="ja-JP" altLang="en-US" sz="1800" dirty="0" smtClean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 </a:t>
              </a:r>
              <a:r>
                <a:rPr lang="en-US" altLang="ja-JP" sz="1800" dirty="0" smtClean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1</a:t>
              </a:r>
              <a:r>
                <a:rPr lang="ja-JP" altLang="en-US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例（</a:t>
              </a:r>
              <a:r>
                <a:rPr lang="en-US" altLang="ja-JP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6.3</a:t>
              </a:r>
              <a:r>
                <a:rPr lang="ja-JP" altLang="en-US" sz="1800" dirty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％</a:t>
              </a:r>
              <a:r>
                <a:rPr lang="ja-JP" altLang="en-US" sz="1800" dirty="0" smtClean="0">
                  <a:solidFill>
                    <a:srgbClr val="0070C0"/>
                  </a:solidFill>
                  <a:latin typeface="ＭＳ Ｐゴシック"/>
                  <a:ea typeface="ＭＳ Ｐゴシック"/>
                </a:rPr>
                <a:t>）</a:t>
              </a:r>
              <a:endParaRPr lang="ja-JP" altLang="en-US" sz="1800" dirty="0">
                <a:solidFill>
                  <a:srgbClr val="0070C0"/>
                </a:solidFill>
                <a:latin typeface="ＭＳ Ｐゴシック"/>
                <a:ea typeface="ＭＳ Ｐゴシック"/>
              </a:endParaRPr>
            </a:p>
          </p:txBody>
        </p:sp>
        <p:sp>
          <p:nvSpPr>
            <p:cNvPr id="66" name="テキスト ボックス 5"/>
            <p:cNvSpPr txBox="1"/>
            <p:nvPr/>
          </p:nvSpPr>
          <p:spPr>
            <a:xfrm>
              <a:off x="8605654" y="2555894"/>
              <a:ext cx="2217999" cy="4291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 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M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　     </a:t>
              </a:r>
              <a:r>
                <a:rPr lang="ja-JP" altLang="en-US" sz="1800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S+M</a:t>
              </a: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35.5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　　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31.3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 　　　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16.1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　　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6.3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3.2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 　　  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6.3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  <a:endParaRPr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kumimoji="1"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6.5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　　　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endParaRPr kumimoji="1" lang="ja-JP" altLang="en-US" sz="18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90315" y="15234195"/>
            <a:ext cx="7795816" cy="8132613"/>
            <a:chOff x="623196" y="695414"/>
            <a:chExt cx="7111029" cy="6052504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230" y="912254"/>
              <a:ext cx="5562229" cy="3457079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196" y="4369333"/>
              <a:ext cx="5582263" cy="2378585"/>
            </a:xfrm>
            <a:prstGeom prst="rect">
              <a:avLst/>
            </a:prstGeom>
          </p:spPr>
        </p:pic>
        <p:cxnSp>
          <p:nvCxnSpPr>
            <p:cNvPr id="59" name="直線コネクタ 58"/>
            <p:cNvCxnSpPr/>
            <p:nvPr/>
          </p:nvCxnSpPr>
          <p:spPr bwMode="auto">
            <a:xfrm>
              <a:off x="2191172" y="1484784"/>
              <a:ext cx="7200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線コネクタ 59"/>
            <p:cNvCxnSpPr/>
            <p:nvPr/>
          </p:nvCxnSpPr>
          <p:spPr bwMode="auto">
            <a:xfrm>
              <a:off x="2191172" y="1700808"/>
              <a:ext cx="7200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テキスト ボックス 60"/>
            <p:cNvSpPr txBox="1"/>
            <p:nvPr/>
          </p:nvSpPr>
          <p:spPr>
            <a:xfrm>
              <a:off x="6114486" y="695414"/>
              <a:ext cx="1619739" cy="577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ja-JP" altLang="en-US" sz="1800" dirty="0">
                  <a:solidFill>
                    <a:srgbClr val="FF0000"/>
                  </a:solidFill>
                  <a:latin typeface="+mn-ea"/>
                </a:rPr>
                <a:t>　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　　　　　</a:t>
              </a:r>
              <a:r>
                <a:rPr lang="ja-JP" altLang="en-US" sz="1800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S+M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45.5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　　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37.5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pPr>
                <a:lnSpc>
                  <a:spcPts val="2800"/>
                </a:lnSpc>
              </a:pPr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5.1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　　　 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pPr>
                <a:lnSpc>
                  <a:spcPts val="1500"/>
                </a:lnSpc>
              </a:pPr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3.0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　　　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17.</a:t>
              </a:r>
              <a:r>
                <a:rPr lang="en-US" altLang="ja-JP" sz="1800" dirty="0">
                  <a:solidFill>
                    <a:srgbClr val="FF0000"/>
                  </a:solidFill>
                  <a:latin typeface="+mn-ea"/>
                </a:rPr>
                <a:t>2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　　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12.5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pPr>
                <a:lnSpc>
                  <a:spcPts val="2500"/>
                </a:lnSpc>
              </a:pPr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　　　　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27.3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　　</a:t>
              </a:r>
              <a:r>
                <a:rPr lang="en-US" altLang="ja-JP" sz="1800" dirty="0" smtClean="0">
                  <a:solidFill>
                    <a:srgbClr val="FF0000"/>
                  </a:solidFill>
                  <a:latin typeface="+mn-ea"/>
                </a:rPr>
                <a:t>25.0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endParaRPr lang="en-US" altLang="ja-JP" sz="1800" dirty="0">
                <a:solidFill>
                  <a:srgbClr val="FF0000"/>
                </a:solidFill>
                <a:latin typeface="+mn-ea"/>
              </a:endParaRPr>
            </a:p>
            <a:p>
              <a:pPr>
                <a:lnSpc>
                  <a:spcPts val="1200"/>
                </a:lnSpc>
              </a:pPr>
              <a:endParaRPr kumimoji="1" lang="en-US" altLang="ja-JP" sz="18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　　　　 </a:t>
              </a:r>
              <a:r>
                <a:rPr kumimoji="1" lang="en-US" altLang="ja-JP" sz="1800" dirty="0" smtClean="0">
                  <a:solidFill>
                    <a:srgbClr val="FF0000"/>
                  </a:solidFill>
                  <a:latin typeface="+mn-ea"/>
                </a:rPr>
                <a:t>0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+mn-ea"/>
                </a:rPr>
                <a:t>％</a:t>
              </a:r>
              <a:endParaRPr kumimoji="1" lang="ja-JP" altLang="en-US" sz="18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0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190481" y="-2525"/>
            <a:ext cx="252000" cy="306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474691" y="86926"/>
            <a:ext cx="12529392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200" kern="0" dirty="0">
                <a:latin typeface="ＭＳ Ｐゴシック" charset="-128"/>
                <a:ea typeface="ＭＳ Ｐゴシック" charset="-128"/>
              </a:rPr>
              <a:t>スギ花粉とダニの重複抗原例の</a:t>
            </a:r>
            <a:endParaRPr lang="en-US" altLang="ja-JP" sz="5200" kern="0" dirty="0">
              <a:latin typeface="ＭＳ Ｐゴシック" charset="-128"/>
              <a:ea typeface="ＭＳ Ｐゴシック" charset="-128"/>
            </a:endParaRPr>
          </a:p>
          <a:p>
            <a:pPr lvl="0" algn="ctr" fontAlgn="base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200" kern="0" dirty="0">
                <a:latin typeface="ＭＳ Ｐゴシック" charset="-128"/>
                <a:ea typeface="ＭＳ Ｐゴシック" charset="-128"/>
              </a:rPr>
              <a:t>舌下免疫療法について</a:t>
            </a:r>
            <a:r>
              <a:rPr lang="ja-JP" altLang="en-US" sz="4800" kern="0" dirty="0">
                <a:latin typeface="ＭＳ Ｐゴシック" charset="-128"/>
                <a:ea typeface="ＭＳ Ｐゴシック" charset="-128"/>
              </a:rPr>
              <a:t>－副作用の検討</a:t>
            </a:r>
            <a:r>
              <a:rPr lang="ja-JP" altLang="en-US" sz="4800" kern="0" dirty="0" smtClean="0">
                <a:latin typeface="ＭＳ Ｐゴシック" charset="-128"/>
                <a:ea typeface="ＭＳ Ｐゴシック" charset="-128"/>
              </a:rPr>
              <a:t>－</a:t>
            </a:r>
            <a:endParaRPr lang="en-US" altLang="ja-JP" sz="4800" kern="0" dirty="0" smtClean="0">
              <a:latin typeface="ＭＳ Ｐゴシック" charset="-128"/>
              <a:ea typeface="ＭＳ Ｐゴシック" charset="-128"/>
            </a:endParaRPr>
          </a:p>
          <a:p>
            <a:pPr algn="r" defTabSz="762000"/>
            <a:endParaRPr kumimoji="0" lang="en-US" altLang="ja-JP" sz="2800" dirty="0" smtClean="0">
              <a:latin typeface="ＭＳ Ｐゴシック" charset="-128"/>
              <a:ea typeface="ＭＳ Ｐゴシック" charset="-128"/>
            </a:endParaRPr>
          </a:p>
          <a:p>
            <a:pPr algn="r" defTabSz="762000"/>
            <a:r>
              <a:rPr kumimoji="0" lang="ja-JP" altLang="en-US" sz="3600" dirty="0" smtClean="0">
                <a:latin typeface="ＭＳ Ｐゴシック" charset="-128"/>
                <a:ea typeface="ＭＳ Ｐゴシック" charset="-128"/>
              </a:rPr>
              <a:t>きくちクリニック</a:t>
            </a:r>
            <a:endParaRPr kumimoji="0" lang="en-US" altLang="ja-JP" sz="3600" dirty="0" smtClean="0">
              <a:latin typeface="ＭＳ Ｐゴシック" charset="-128"/>
              <a:ea typeface="ＭＳ Ｐゴシック" charset="-128"/>
            </a:endParaRPr>
          </a:p>
          <a:p>
            <a:pPr algn="r" defTabSz="762000"/>
            <a:r>
              <a:rPr kumimoji="0" lang="ja-JP" altLang="en-US" sz="3600" dirty="0" smtClean="0">
                <a:latin typeface="ＭＳ Ｐゴシック" charset="-128"/>
                <a:ea typeface="ＭＳ Ｐゴシック" charset="-128"/>
              </a:rPr>
              <a:t>菊池</a:t>
            </a:r>
            <a:r>
              <a:rPr kumimoji="0" lang="ja-JP" altLang="en-US" sz="3600" dirty="0">
                <a:latin typeface="ＭＳ Ｐゴシック" charset="-128"/>
                <a:ea typeface="ＭＳ Ｐゴシック" charset="-128"/>
              </a:rPr>
              <a:t>　恒</a:t>
            </a:r>
            <a:endParaRPr lang="ja-JP" altLang="en-US" sz="3600" kern="0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323" y="4018652"/>
            <a:ext cx="15873015" cy="328551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252000" rIns="108000" bIns="18000" rtlCol="0">
            <a:spAutoFit/>
          </a:bodyPr>
          <a:lstStyle/>
          <a:p>
            <a:pPr lvl="0" defTabSz="914400">
              <a:lnSpc>
                <a:spcPts val="2500"/>
              </a:lnSpc>
            </a:pPr>
            <a:endParaRPr lang="en-US" altLang="ja-JP" sz="1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アレルギー性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鼻炎は全国民の約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40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％が罹患していると推定され、重要な国民健康問題となっている</a:t>
            </a: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根治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を目指せる治療として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2014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10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月からスギ花粉症に対する舌下免疫療法が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、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2015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年からダニアレルギーに</a:t>
            </a: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対する</a:t>
            </a:r>
            <a:endParaRPr lang="en-US" altLang="ja-JP" sz="2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舌下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免疫療法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が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開始され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、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治療が普及してきた。これらの治療は治験により、有効性、安全性が検討され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報告され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ているが、スギ花粉症とダニアレルギーの重複抗原陽性患者による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併用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治療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についての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検討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は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されていない</a:t>
            </a: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皮下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免疫療法での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併用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治療は現在も施行されており、標準的な治療として確立しているため、舌下免疫療法の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併用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治療も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可能ではないか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と考え、今回私は当院においてスギ、ダニ重複抗原陽性患者において、舌下免疫療法を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併用して</a:t>
            </a:r>
            <a:r>
              <a:rPr lang="ja-JP" altLang="ja-JP" sz="2400" dirty="0" smtClean="0">
                <a:solidFill>
                  <a:prstClr val="black"/>
                </a:solidFill>
                <a:latin typeface="ＭＳ Ｐゴシック"/>
              </a:rPr>
              <a:t>行い、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副作用について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単独治療と比較</a:t>
            </a:r>
            <a:r>
              <a:rPr lang="ja-JP" altLang="ja-JP" sz="2400" dirty="0">
                <a:solidFill>
                  <a:prstClr val="black"/>
                </a:solidFill>
                <a:latin typeface="ＭＳ Ｐゴシック"/>
              </a:rPr>
              <a:t>検討したので報告する。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0355" y="3721527"/>
            <a:ext cx="26642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0" b="1" dirty="0" smtClean="0">
                <a:solidFill>
                  <a:schemeClr val="tx1"/>
                </a:solidFill>
              </a:rPr>
              <a:t>はじめに</a:t>
            </a:r>
            <a:endParaRPr kumimoji="1" lang="ja-JP" altLang="en-US" sz="50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322" y="7640336"/>
            <a:ext cx="15877778" cy="21185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252000" rIns="108000" rtlCol="0">
            <a:spAutoFit/>
          </a:bodyPr>
          <a:lstStyle/>
          <a:p>
            <a:pPr lvl="0" defTabSz="914400">
              <a:lnSpc>
                <a:spcPts val="2500"/>
              </a:lnSpc>
            </a:pPr>
            <a:endParaRPr lang="en-US" altLang="ja-JP" sz="1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患者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はダニ（ヤケヒョウヒダニ１）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、　スギ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抗原陽性の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16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名（男性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13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名　女性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3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名）　　年齢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12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－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75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歳（平均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37.4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歳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500"/>
              </a:lnSpc>
            </a:pP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　　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RAST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：                        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  平均     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スギ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                           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ＭＳ Ｐゴシック"/>
              </a:rPr>
              <a:t>3.5       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　　　　 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シダトレン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→ミティキュア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名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  <a:p>
            <a:pPr lvl="0" defTabSz="914400">
              <a:lnSpc>
                <a:spcPts val="3200"/>
              </a:lnSpc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  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ダニ（ヤケヒョウヒダニ１） 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　 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3.8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　　　　　　　 ミティキュア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→シダトレン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名</a:t>
            </a:r>
            <a:endParaRPr lang="en-US" altLang="ja-JP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0354" y="7392473"/>
            <a:ext cx="331236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 smtClean="0">
                <a:solidFill>
                  <a:schemeClr val="tx1"/>
                </a:solidFill>
              </a:rPr>
              <a:t>対象と方法</a:t>
            </a:r>
            <a:endParaRPr kumimoji="1" lang="ja-JP" altLang="en-US" sz="5000" b="1" dirty="0">
              <a:solidFill>
                <a:schemeClr val="tx1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8791" y="10451345"/>
            <a:ext cx="8983597" cy="5316218"/>
            <a:chOff x="40261" y="1126185"/>
            <a:chExt cx="10188952" cy="5604279"/>
          </a:xfrm>
        </p:grpSpPr>
        <p:sp>
          <p:nvSpPr>
            <p:cNvPr id="31" name="正方形/長方形 30"/>
            <p:cNvSpPr/>
            <p:nvPr/>
          </p:nvSpPr>
          <p:spPr bwMode="auto">
            <a:xfrm>
              <a:off x="5732542" y="2426956"/>
              <a:ext cx="2061873" cy="6734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ミティキュア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</a:rPr>
                <a:t>®</a:t>
              </a:r>
              <a:endParaRPr kumimoji="1" lang="en-US" altLang="ja-JP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増量期</a:t>
              </a:r>
              <a:r>
                <a:rPr kumimoji="1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1</a:t>
              </a:r>
              <a:r>
                <a:rPr lang="ja-JP" altLang="en-US" sz="1800" dirty="0">
                  <a:latin typeface="+mj-ea"/>
                  <a:ea typeface="+mj-ea"/>
                </a:rPr>
                <a:t>週間</a:t>
              </a: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2" name="正方形/長方形 31"/>
            <p:cNvSpPr/>
            <p:nvPr/>
          </p:nvSpPr>
          <p:spPr bwMode="auto">
            <a:xfrm>
              <a:off x="2900103" y="1126185"/>
              <a:ext cx="2881437" cy="131498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auto">
            <a:xfrm>
              <a:off x="7316466" y="2455151"/>
              <a:ext cx="2873931" cy="131498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459153" y="1794955"/>
              <a:ext cx="2245695" cy="68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シダトレン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</a:rPr>
                <a:t>®</a:t>
              </a:r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維持期</a:t>
              </a:r>
              <a:endPara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ja-JP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2</a:t>
              </a:r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週間</a:t>
              </a:r>
              <a:endParaRPr lang="ja-JP" altLang="en-US" sz="1800" dirty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730804" y="2414060"/>
              <a:ext cx="2498409" cy="68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latin typeface="+mj-ea"/>
                  <a:ea typeface="+mj-ea"/>
                </a:rPr>
                <a:t>ミティキュア</a:t>
              </a:r>
              <a:r>
                <a:rPr lang="en-US" altLang="ja-JP" sz="2400" baseline="30000" dirty="0" smtClean="0">
                  <a:solidFill>
                    <a:prstClr val="black"/>
                  </a:solidFill>
                  <a:latin typeface="ＭＳ Ｐゴシック"/>
                </a:rPr>
                <a:t>®</a:t>
              </a:r>
              <a:r>
                <a:rPr kumimoji="1" lang="ja-JP" altLang="en-US" sz="1800" dirty="0" smtClean="0">
                  <a:latin typeface="+mj-ea"/>
                  <a:ea typeface="+mj-ea"/>
                </a:rPr>
                <a:t>維持期</a:t>
              </a:r>
              <a:endParaRPr kumimoji="1" lang="en-US" altLang="ja-JP" sz="1800" dirty="0" smtClean="0">
                <a:latin typeface="+mj-ea"/>
                <a:ea typeface="+mj-ea"/>
              </a:endParaRPr>
            </a:p>
            <a:p>
              <a:r>
                <a:rPr kumimoji="1" lang="en-US" altLang="ja-JP" sz="1800" dirty="0" smtClean="0">
                  <a:latin typeface="+mj-ea"/>
                  <a:ea typeface="+mj-ea"/>
                </a:rPr>
                <a:t>2</a:t>
              </a:r>
              <a:r>
                <a:rPr kumimoji="1" lang="ja-JP" altLang="en-US" sz="1800" dirty="0" smtClean="0">
                  <a:latin typeface="+mj-ea"/>
                  <a:ea typeface="+mj-ea"/>
                </a:rPr>
                <a:t>週間</a:t>
              </a:r>
              <a:endParaRPr kumimoji="1" lang="ja-JP" altLang="en-US" sz="1800" dirty="0">
                <a:latin typeface="+mj-ea"/>
                <a:ea typeface="+mj-ea"/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40261" y="4730568"/>
              <a:ext cx="1821142" cy="6734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  <a:cs typeface="+mn-cs"/>
                </a:defRPr>
              </a:lvl9pPr>
            </a:lstStyle>
            <a:p>
              <a:pPr defTabSz="914400"/>
              <a:r>
                <a:rPr kumimoji="1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ミティキュア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®</a:t>
              </a:r>
              <a:r>
                <a:rPr kumimoji="1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増量期</a:t>
              </a:r>
              <a:r>
                <a:rPr kumimoji="1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1</a:t>
              </a:r>
              <a:r>
                <a:rPr lang="ja-JP" altLang="en-US" sz="1800" dirty="0">
                  <a:latin typeface="+mj-ea"/>
                  <a:ea typeface="+mj-ea"/>
                </a:rPr>
                <a:t>週間</a:t>
              </a: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7" name="正方形/長方形 36"/>
            <p:cNvSpPr/>
            <p:nvPr/>
          </p:nvSpPr>
          <p:spPr bwMode="auto">
            <a:xfrm>
              <a:off x="1759086" y="4089027"/>
              <a:ext cx="2873931" cy="131498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923982" y="4722655"/>
              <a:ext cx="2427504" cy="68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latin typeface="+mj-ea"/>
                  <a:ea typeface="+mj-ea"/>
                </a:rPr>
                <a:t>ミティキュア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</a:rPr>
                <a:t>®</a:t>
              </a:r>
              <a:r>
                <a:rPr kumimoji="1" lang="ja-JP" altLang="en-US" sz="1800" dirty="0" smtClean="0">
                  <a:latin typeface="+mj-ea"/>
                  <a:ea typeface="+mj-ea"/>
                </a:rPr>
                <a:t>維持期</a:t>
              </a:r>
              <a:endParaRPr kumimoji="1" lang="en-US" altLang="ja-JP" sz="1800" dirty="0" smtClean="0">
                <a:latin typeface="+mj-ea"/>
                <a:ea typeface="+mj-ea"/>
              </a:endParaRPr>
            </a:p>
            <a:p>
              <a:r>
                <a:rPr lang="en-US" altLang="ja-JP" sz="1800" dirty="0">
                  <a:latin typeface="+mj-ea"/>
                </a:rPr>
                <a:t>2</a:t>
              </a:r>
              <a:r>
                <a:rPr lang="ja-JP" altLang="en-US" sz="1800" dirty="0" smtClean="0">
                  <a:latin typeface="+mj-ea"/>
                </a:rPr>
                <a:t>週間</a:t>
              </a:r>
              <a:endParaRPr lang="ja-JP" altLang="en-US" sz="1800" dirty="0">
                <a:latin typeface="+mj-ea"/>
              </a:endParaRPr>
            </a:p>
          </p:txBody>
        </p:sp>
        <p:sp>
          <p:nvSpPr>
            <p:cNvPr id="39" name="正方形/長方形 38"/>
            <p:cNvSpPr/>
            <p:nvPr/>
          </p:nvSpPr>
          <p:spPr bwMode="auto">
            <a:xfrm>
              <a:off x="5761880" y="1126743"/>
              <a:ext cx="4423116" cy="131498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正方形/長方形 39"/>
            <p:cNvSpPr/>
            <p:nvPr/>
          </p:nvSpPr>
          <p:spPr bwMode="auto">
            <a:xfrm>
              <a:off x="4421070" y="4089027"/>
              <a:ext cx="5765508" cy="131498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latin typeface="+mj-ea"/>
                <a:ea typeface="+mj-ea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auto">
            <a:xfrm>
              <a:off x="7310258" y="5415482"/>
              <a:ext cx="2881436" cy="131498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endParaRPr lang="en-US" altLang="ja-JP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90389" y="2766700"/>
              <a:ext cx="1839467" cy="616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latin typeface="+mj-ea"/>
                  <a:ea typeface="+mj-ea"/>
                </a:rPr>
                <a:t>　または</a:t>
              </a:r>
              <a:endParaRPr kumimoji="1" lang="ja-JP" altLang="en-US" sz="3200" dirty="0">
                <a:latin typeface="+mj-ea"/>
                <a:ea typeface="+mj-ea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823278" y="5377688"/>
              <a:ext cx="2245695" cy="681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シダトレン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</a:rPr>
                <a:t>®</a:t>
              </a:r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維持期</a:t>
              </a:r>
              <a:endPara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ja-JP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2</a:t>
              </a:r>
              <a:r>
                <a:rPr lang="ja-JP" altLang="en-US" sz="1800" dirty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週間</a:t>
              </a:r>
            </a:p>
          </p:txBody>
        </p:sp>
        <p:sp>
          <p:nvSpPr>
            <p:cNvPr id="44" name="直角三角形 43"/>
            <p:cNvSpPr/>
            <p:nvPr/>
          </p:nvSpPr>
          <p:spPr bwMode="auto">
            <a:xfrm rot="16200000">
              <a:off x="821450" y="359163"/>
              <a:ext cx="1314982" cy="2850142"/>
            </a:xfrm>
            <a:prstGeom prst="rt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84127" y="2068014"/>
              <a:ext cx="2902024" cy="38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シダトレン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+mj-ea"/>
                  <a:ea typeface="+mj-ea"/>
                </a:rPr>
                <a:t>®</a:t>
              </a:r>
              <a:r>
                <a:rPr kumimoji="1"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増量期</a:t>
              </a:r>
              <a:r>
                <a:rPr lang="en-US" altLang="ja-JP" sz="1800" dirty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2</a:t>
              </a:r>
              <a:r>
                <a:rPr kumimoji="1"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週間</a:t>
              </a:r>
              <a:endParaRPr kumimoji="1" lang="ja-JP" altLang="en-US" sz="1800" dirty="0">
                <a:solidFill>
                  <a:schemeClr val="accent4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直角三角形 45"/>
            <p:cNvSpPr/>
            <p:nvPr/>
          </p:nvSpPr>
          <p:spPr bwMode="auto">
            <a:xfrm rot="5400000" flipV="1">
              <a:off x="5223476" y="4647902"/>
              <a:ext cx="1314982" cy="2850142"/>
            </a:xfrm>
            <a:prstGeom prst="rt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964844" y="5377690"/>
              <a:ext cx="3062015" cy="68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シダトレン</a:t>
              </a:r>
              <a:r>
                <a:rPr lang="en-US" altLang="ja-JP" sz="2400" baseline="30000" dirty="0">
                  <a:solidFill>
                    <a:prstClr val="black"/>
                  </a:solidFill>
                  <a:latin typeface="ＭＳ Ｐゴシック"/>
                </a:rPr>
                <a:t>®</a:t>
              </a:r>
              <a:r>
                <a:rPr lang="en-US" altLang="ja-JP" sz="2400" baseline="30000" dirty="0" smtClean="0">
                  <a:solidFill>
                    <a:prstClr val="black"/>
                  </a:solidFill>
                  <a:latin typeface="+mj-ea"/>
                  <a:ea typeface="+mj-ea"/>
                </a:rPr>
                <a:t> </a:t>
              </a:r>
              <a:r>
                <a:rPr lang="ja-JP" altLang="en-US" sz="1800" dirty="0" smtClean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増量期</a:t>
              </a:r>
              <a:r>
                <a:rPr lang="en-US" altLang="ja-JP" sz="1800" dirty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2</a:t>
              </a:r>
              <a:r>
                <a:rPr lang="ja-JP" altLang="en-US" sz="1800" dirty="0">
                  <a:solidFill>
                    <a:schemeClr val="accent4">
                      <a:lumMod val="10000"/>
                    </a:schemeClr>
                  </a:solidFill>
                  <a:latin typeface="+mj-ea"/>
                  <a:ea typeface="+mj-ea"/>
                </a:rPr>
                <a:t>週間</a:t>
              </a:r>
            </a:p>
            <a:p>
              <a:endParaRPr kumimoji="1" lang="ja-JP" altLang="en-US" sz="1800" dirty="0">
                <a:latin typeface="+mj-ea"/>
                <a:ea typeface="+mj-ea"/>
              </a:endParaRP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378347" y="9857879"/>
            <a:ext cx="517619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tx1"/>
                </a:solidFill>
              </a:rPr>
              <a:t>投与スケジュール</a:t>
            </a:r>
            <a:endParaRPr kumimoji="1" lang="ja-JP" altLang="en-US" sz="5000" b="1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019307" y="11125448"/>
            <a:ext cx="7286898" cy="61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900" b="1" dirty="0" smtClean="0">
                <a:latin typeface="+mn-ea"/>
              </a:rPr>
              <a:t>　　　　　　　　　　　　　　　　　　　　　　　　　　　  副作用 </a:t>
            </a:r>
            <a:endParaRPr kumimoji="1" lang="en-US" altLang="ja-JP" sz="1900" b="1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900" b="1" dirty="0" smtClean="0">
                <a:latin typeface="+mn-ea"/>
              </a:rPr>
              <a:t>症例　</a:t>
            </a:r>
            <a:r>
              <a:rPr lang="ja-JP" altLang="en-US" sz="1200" b="1" dirty="0">
                <a:latin typeface="+mn-ea"/>
              </a:rPr>
              <a:t> </a:t>
            </a:r>
            <a:r>
              <a:rPr kumimoji="1" lang="ja-JP" altLang="en-US" sz="1900" b="1" dirty="0" smtClean="0">
                <a:latin typeface="+mn-ea"/>
              </a:rPr>
              <a:t>年齢　</a:t>
            </a:r>
            <a:r>
              <a:rPr kumimoji="1" lang="ja-JP" altLang="en-US" sz="1200" b="1" dirty="0" smtClean="0">
                <a:latin typeface="+mn-ea"/>
              </a:rPr>
              <a:t> </a:t>
            </a:r>
            <a:r>
              <a:rPr kumimoji="1" lang="ja-JP" altLang="en-US" sz="1900" b="1" dirty="0" smtClean="0">
                <a:latin typeface="+mn-ea"/>
              </a:rPr>
              <a:t>性別　 開始順　　　シダトレン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 </a:t>
            </a:r>
            <a:r>
              <a:rPr kumimoji="1" lang="ja-JP" altLang="en-US" sz="1900" b="1" dirty="0" smtClean="0">
                <a:latin typeface="+mn-ea"/>
              </a:rPr>
              <a:t>　　　　 ミティキュア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</a:t>
            </a:r>
            <a:endParaRPr lang="en-US" altLang="ja-JP" sz="1900" b="1" baseline="30000" dirty="0" smtClean="0">
              <a:solidFill>
                <a:prstClr val="black"/>
              </a:solidFill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</a:t>
            </a: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46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</a:p>
          <a:p>
            <a:pPr>
              <a:lnSpc>
                <a:spcPts val="2500"/>
              </a:lnSpc>
            </a:pPr>
            <a:r>
              <a:rPr lang="en-US" altLang="ja-JP" sz="1900" dirty="0">
                <a:latin typeface="+mn-ea"/>
              </a:rPr>
              <a:t> </a:t>
            </a:r>
            <a:r>
              <a:rPr lang="ja-JP" altLang="en-US" sz="1900" dirty="0" smtClean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</a:t>
            </a:r>
            <a:r>
              <a:rPr lang="ja-JP" altLang="en-US" sz="1900" dirty="0">
                <a:latin typeface="+mn-ea"/>
              </a:rPr>
              <a:t> </a:t>
            </a:r>
            <a:r>
              <a:rPr lang="ja-JP" altLang="en-US" sz="1900" dirty="0" smtClean="0">
                <a:latin typeface="+mn-ea"/>
              </a:rPr>
              <a:t>のどのかゆみ</a:t>
            </a:r>
            <a:endParaRPr lang="en-US" altLang="ja-JP" sz="1900" baseline="300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　</a:t>
            </a:r>
            <a:r>
              <a:rPr lang="en-US" altLang="ja-JP" sz="1900" dirty="0" smtClean="0">
                <a:latin typeface="+mn-ea"/>
              </a:rPr>
              <a:t>3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40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　　　　　　　　　　　　　　  のどのかゆみ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</a:t>
            </a: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4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12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  <a:endParaRPr lang="en-US" altLang="ja-JP" sz="1900" dirty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　</a:t>
            </a:r>
            <a:r>
              <a:rPr lang="en-US" altLang="ja-JP" sz="1900" dirty="0" smtClean="0">
                <a:latin typeface="+mn-ea"/>
              </a:rPr>
              <a:t>5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58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F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ja-JP" altLang="en-US" sz="1200" dirty="0" smtClean="0">
                <a:latin typeface="+mn-ea"/>
              </a:rPr>
              <a:t> 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</a:t>
            </a: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6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12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 くしゃみ、鼻汁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</a:t>
            </a: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7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32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　　　　　　　　　　　  舌下部腫脹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</a:t>
            </a: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8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13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　　　　　　　  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900" dirty="0" smtClean="0">
                <a:solidFill>
                  <a:srgbClr val="FF0000"/>
                </a:solidFill>
                <a:latin typeface="+mn-ea"/>
              </a:rPr>
              <a:t>舌下部腫脹高度→中止</a:t>
            </a:r>
            <a:endParaRPr lang="en-US" altLang="ja-JP" sz="19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 　</a:t>
            </a:r>
            <a:r>
              <a:rPr lang="en-US" altLang="ja-JP" sz="1900" dirty="0" smtClean="0">
                <a:latin typeface="+mn-ea"/>
              </a:rPr>
              <a:t>9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35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F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ja-JP" altLang="en-US" sz="1200" dirty="0" smtClean="0">
                <a:latin typeface="+mn-ea"/>
              </a:rPr>
              <a:t> 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 くしゃみ、鼻汁　　   舌下部腫脹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10</a:t>
            </a:r>
            <a:r>
              <a:rPr lang="ja-JP" altLang="en-US" sz="1900" dirty="0" smtClean="0">
                <a:latin typeface="+mn-ea"/>
              </a:rPr>
              <a:t>　　  </a:t>
            </a:r>
            <a:r>
              <a:rPr lang="en-US" altLang="ja-JP" sz="1900" dirty="0" smtClean="0">
                <a:latin typeface="+mn-ea"/>
              </a:rPr>
              <a:t>14</a:t>
            </a:r>
            <a:r>
              <a:rPr lang="ja-JP" altLang="en-US" sz="1900" dirty="0" smtClean="0">
                <a:latin typeface="+mn-ea"/>
              </a:rPr>
              <a:t>　　  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　　　　　　　　　　　 </a:t>
            </a:r>
            <a:r>
              <a:rPr lang="ja-JP" altLang="en-US" sz="1000" dirty="0" smtClean="0">
                <a:latin typeface="+mn-ea"/>
              </a:rPr>
              <a:t> </a:t>
            </a:r>
            <a:r>
              <a:rPr lang="ja-JP" altLang="en-US" sz="1900" dirty="0" smtClean="0">
                <a:latin typeface="+mn-ea"/>
              </a:rPr>
              <a:t>舌下部腫脹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11</a:t>
            </a:r>
            <a:r>
              <a:rPr lang="ja-JP" altLang="en-US" sz="1900" dirty="0" smtClean="0">
                <a:latin typeface="+mn-ea"/>
              </a:rPr>
              <a:t>　　  </a:t>
            </a:r>
            <a:r>
              <a:rPr lang="en-US" altLang="ja-JP" sz="1900" dirty="0" smtClean="0">
                <a:latin typeface="+mn-ea"/>
              </a:rPr>
              <a:t>75</a:t>
            </a:r>
            <a:r>
              <a:rPr lang="ja-JP" altLang="en-US" sz="1900" dirty="0">
                <a:latin typeface="+mn-ea"/>
              </a:rPr>
              <a:t>　</a:t>
            </a:r>
            <a:r>
              <a:rPr lang="ja-JP" altLang="en-US" sz="1900" dirty="0" smtClean="0">
                <a:latin typeface="+mn-ea"/>
              </a:rPr>
              <a:t>　  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endParaRPr lang="en-US" altLang="ja-JP" sz="1900" dirty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48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　　 鼻汁、鼻閉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13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48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F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ja-JP" altLang="en-US" sz="1200" dirty="0" smtClean="0">
                <a:latin typeface="+mn-ea"/>
              </a:rPr>
              <a:t> 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　　 　　  咳　　　　　　　 眼、体のかゆみ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14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　　　　　　　　　　　　　　  口のかゆみ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15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40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S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　咽頭痛</a:t>
            </a:r>
            <a:endParaRPr lang="en-US" altLang="ja-JP" sz="1900" dirty="0" smtClean="0">
              <a:latin typeface="+mn-ea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　</a:t>
            </a:r>
            <a:r>
              <a:rPr lang="en-US" altLang="ja-JP" sz="1900" dirty="0" smtClean="0">
                <a:latin typeface="+mn-ea"/>
              </a:rPr>
              <a:t>16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42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　　　</a:t>
            </a:r>
            <a:r>
              <a:rPr lang="en-US" altLang="ja-JP" sz="1900" dirty="0" smtClean="0">
                <a:latin typeface="+mn-ea"/>
              </a:rPr>
              <a:t>M</a:t>
            </a:r>
            <a:r>
              <a:rPr lang="ja-JP" altLang="en-US" sz="1900" dirty="0" smtClean="0">
                <a:latin typeface="+mn-ea"/>
              </a:rPr>
              <a:t>→</a:t>
            </a:r>
            <a:r>
              <a:rPr lang="en-US" altLang="ja-JP" sz="1900" dirty="0" smtClean="0">
                <a:latin typeface="+mn-ea"/>
              </a:rPr>
              <a:t>S</a:t>
            </a:r>
          </a:p>
          <a:p>
            <a:pPr>
              <a:lnSpc>
                <a:spcPts val="2500"/>
              </a:lnSpc>
            </a:pPr>
            <a:r>
              <a:rPr lang="ja-JP" altLang="en-US" sz="1900" dirty="0" smtClean="0">
                <a:latin typeface="+mn-ea"/>
              </a:rPr>
              <a:t>　　　　　　　　　　　　 （開始順の </a:t>
            </a:r>
            <a:r>
              <a:rPr lang="en-US" altLang="ja-JP" sz="1900" dirty="0" smtClean="0">
                <a:latin typeface="+mn-ea"/>
              </a:rPr>
              <a:t>S = </a:t>
            </a:r>
            <a:r>
              <a:rPr lang="ja-JP" altLang="en-US" sz="1900" dirty="0" smtClean="0">
                <a:latin typeface="+mn-ea"/>
              </a:rPr>
              <a:t>シダトレン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 </a:t>
            </a:r>
            <a:r>
              <a:rPr lang="ja-JP" altLang="en-US" sz="1900" dirty="0" err="1" smtClean="0">
                <a:latin typeface="+mn-ea"/>
              </a:rPr>
              <a:t>、</a:t>
            </a:r>
            <a:r>
              <a:rPr lang="en-US" altLang="ja-JP" sz="1900" dirty="0" smtClean="0">
                <a:latin typeface="+mn-ea"/>
              </a:rPr>
              <a:t>M = </a:t>
            </a:r>
            <a:r>
              <a:rPr lang="ja-JP" altLang="en-US" sz="1900" dirty="0" smtClean="0">
                <a:latin typeface="+mn-ea"/>
              </a:rPr>
              <a:t>ミティキュア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 </a:t>
            </a:r>
            <a:r>
              <a:rPr lang="ja-JP" altLang="en-US" sz="1900" dirty="0" smtClean="0">
                <a:latin typeface="+mn-ea"/>
              </a:rPr>
              <a:t>）　　　　</a:t>
            </a:r>
            <a:endParaRPr lang="en-US" altLang="ja-JP" sz="1900" dirty="0" smtClean="0">
              <a:latin typeface="+mn-e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051413" y="9659786"/>
            <a:ext cx="7632848" cy="1632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>
              <a:lnSpc>
                <a:spcPts val="5000"/>
              </a:lnSpc>
            </a:pPr>
            <a:r>
              <a:rPr lang="ja-JP" altLang="en-US" sz="5000" b="1" dirty="0" smtClean="0">
                <a:solidFill>
                  <a:schemeClr val="tx1"/>
                </a:solidFill>
                <a:latin typeface="+mn-ea"/>
              </a:rPr>
              <a:t>シダトレン</a:t>
            </a:r>
            <a:r>
              <a:rPr lang="en-US" altLang="ja-JP" sz="5000" b="1" baseline="30000" dirty="0">
                <a:solidFill>
                  <a:schemeClr val="tx1"/>
                </a:solidFill>
                <a:latin typeface="+mn-ea"/>
              </a:rPr>
              <a:t>®</a:t>
            </a:r>
            <a:r>
              <a:rPr lang="ja-JP" altLang="en-US" sz="5000" b="1" dirty="0" err="1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en-US" sz="5000" b="1" dirty="0">
                <a:solidFill>
                  <a:schemeClr val="tx1"/>
                </a:solidFill>
                <a:latin typeface="+mn-ea"/>
              </a:rPr>
              <a:t>　　　　　　　　　　　　　　　　ミティキュア</a:t>
            </a:r>
            <a:r>
              <a:rPr lang="en-US" altLang="ja-JP" sz="5000" b="1" baseline="30000" dirty="0">
                <a:solidFill>
                  <a:schemeClr val="tx1"/>
                </a:solidFill>
                <a:latin typeface="+mn-ea"/>
              </a:rPr>
              <a:t>®</a:t>
            </a:r>
            <a:r>
              <a:rPr lang="ja-JP" altLang="en-US" sz="5000" b="1" dirty="0">
                <a:solidFill>
                  <a:schemeClr val="tx1"/>
                </a:solidFill>
                <a:latin typeface="+mn-ea"/>
              </a:rPr>
              <a:t>重複</a:t>
            </a:r>
            <a:r>
              <a:rPr lang="ja-JP" altLang="en-US" sz="5000" b="1" dirty="0" smtClean="0">
                <a:solidFill>
                  <a:schemeClr val="tx1"/>
                </a:solidFill>
                <a:latin typeface="+mn-ea"/>
              </a:rPr>
              <a:t>投与例</a:t>
            </a:r>
            <a:endParaRPr kumimoji="1" lang="ja-JP" altLang="en-US" sz="5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62324" y="23717744"/>
            <a:ext cx="15873014" cy="42575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252000" rIns="108000" rtlCol="0">
            <a:spAutoFit/>
          </a:bodyPr>
          <a:lstStyle/>
          <a:p>
            <a:pPr lvl="0" defTabSz="914400">
              <a:lnSpc>
                <a:spcPts val="2500"/>
              </a:lnSpc>
            </a:pPr>
            <a:endParaRPr lang="en-US" altLang="ja-JP" sz="1400" dirty="0" smtClean="0">
              <a:solidFill>
                <a:prstClr val="black"/>
              </a:solidFill>
              <a:latin typeface="ＭＳ Ｐゴシック"/>
            </a:endParaRPr>
          </a:p>
          <a:p>
            <a:pPr lvl="0" defTabSz="914400"/>
            <a:r>
              <a:rPr lang="ja-JP" altLang="en-US" sz="2400" dirty="0">
                <a:solidFill>
                  <a:prstClr val="black"/>
                </a:solidFill>
              </a:rPr>
              <a:t>・皮下免疫療法は２つ以上の抗原を同時に接種開始し、継続できることはよく知られており、施設によってはスギ</a:t>
            </a:r>
            <a:r>
              <a:rPr lang="ja-JP" altLang="en-US" sz="2400" dirty="0" smtClean="0">
                <a:solidFill>
                  <a:prstClr val="black"/>
                </a:solidFill>
              </a:rPr>
              <a:t>、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ダニエキス（</a:t>
            </a:r>
            <a:r>
              <a:rPr lang="ja-JP" altLang="en-US" sz="2400" dirty="0">
                <a:solidFill>
                  <a:prstClr val="black"/>
                </a:solidFill>
              </a:rPr>
              <a:t>またはハウスダスト）を混注する施設もある。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endParaRPr lang="en-US" altLang="ja-JP" sz="1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>
                <a:solidFill>
                  <a:prstClr val="black"/>
                </a:solidFill>
              </a:rPr>
              <a:t>・そのためスギ、ダニアレルギーに対する舌下免疫療法の併用治療もできるのではないかと考えた</a:t>
            </a:r>
            <a:r>
              <a:rPr lang="ja-JP" altLang="en-US" sz="2400" dirty="0" smtClean="0">
                <a:solidFill>
                  <a:prstClr val="black"/>
                </a:solidFill>
              </a:rPr>
              <a:t>。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舌下</a:t>
            </a:r>
            <a:r>
              <a:rPr lang="ja-JP" altLang="en-US" sz="2400" dirty="0">
                <a:solidFill>
                  <a:prstClr val="black"/>
                </a:solidFill>
              </a:rPr>
              <a:t>免疫療法の併用治療の前向き研究は海外でも報告は見られないが、本邦では最近併用治療の報告がみられており、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先に</a:t>
            </a:r>
            <a:r>
              <a:rPr lang="ja-JP" altLang="en-US" sz="2400" dirty="0">
                <a:solidFill>
                  <a:prstClr val="black"/>
                </a:solidFill>
              </a:rPr>
              <a:t>行われたアレルギー学会でも、山梨大学医学部、ながくら耳鼻咽喉科アレルギークリニック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と２</a:t>
            </a:r>
            <a:r>
              <a:rPr lang="ja-JP" altLang="en-US" sz="2400" dirty="0" smtClean="0">
                <a:solidFill>
                  <a:prstClr val="black"/>
                </a:solidFill>
              </a:rPr>
              <a:t>施設</a:t>
            </a:r>
            <a:r>
              <a:rPr lang="ja-JP" altLang="en-US" sz="2400" dirty="0">
                <a:solidFill>
                  <a:prstClr val="black"/>
                </a:solidFill>
              </a:rPr>
              <a:t>での報告があり、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単独</a:t>
            </a:r>
            <a:r>
              <a:rPr lang="ja-JP" altLang="en-US" sz="2400" dirty="0">
                <a:solidFill>
                  <a:prstClr val="black"/>
                </a:solidFill>
              </a:rPr>
              <a:t>治療例と比べて副作用の増加は見られず、安全性に問題はなかったと報告している。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endParaRPr lang="en-US" altLang="ja-JP" sz="1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>
                <a:solidFill>
                  <a:prstClr val="black"/>
                </a:solidFill>
              </a:rPr>
              <a:t>・当院での検討でもスギ、ダニアレルギーに対する舌下免疫療法の併用治療は、単独治療例と比べて副作用の増加は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見られず</a:t>
            </a:r>
            <a:r>
              <a:rPr lang="ja-JP" altLang="en-US" sz="2400" dirty="0">
                <a:solidFill>
                  <a:prstClr val="black"/>
                </a:solidFill>
              </a:rPr>
              <a:t>、安全に施行できると思われた。さらにスギ花粉舌下エキス（</a:t>
            </a:r>
            <a:r>
              <a:rPr lang="ja-JP" altLang="en-US" sz="2400" dirty="0" smtClean="0">
                <a:solidFill>
                  <a:prstClr val="black"/>
                </a:solidFill>
              </a:rPr>
              <a:t>シダトレン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 </a:t>
            </a:r>
            <a:r>
              <a:rPr lang="ja-JP" altLang="en-US" sz="2400" dirty="0" smtClean="0">
                <a:solidFill>
                  <a:prstClr val="black"/>
                </a:solidFill>
              </a:rPr>
              <a:t>）</a:t>
            </a:r>
            <a:r>
              <a:rPr lang="ja-JP" altLang="en-US" sz="2400" dirty="0">
                <a:solidFill>
                  <a:prstClr val="black"/>
                </a:solidFill>
              </a:rPr>
              <a:t>を先に開始しても、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</a:rPr>
              <a:t>  ダニ</a:t>
            </a:r>
            <a:r>
              <a:rPr lang="ja-JP" altLang="en-US" sz="2400" dirty="0">
                <a:solidFill>
                  <a:prstClr val="black"/>
                </a:solidFill>
              </a:rPr>
              <a:t>舌下錠（</a:t>
            </a:r>
            <a:r>
              <a:rPr lang="ja-JP" altLang="en-US" sz="2400" dirty="0" smtClean="0">
                <a:solidFill>
                  <a:prstClr val="black"/>
                </a:solidFill>
              </a:rPr>
              <a:t>ミティキュア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</a:rPr>
              <a:t>® </a:t>
            </a:r>
            <a:r>
              <a:rPr lang="ja-JP" altLang="en-US" sz="2400" dirty="0" smtClean="0">
                <a:solidFill>
                  <a:prstClr val="black"/>
                </a:solidFill>
              </a:rPr>
              <a:t>）</a:t>
            </a:r>
            <a:r>
              <a:rPr lang="ja-JP" altLang="en-US" sz="2400" dirty="0">
                <a:solidFill>
                  <a:prstClr val="black"/>
                </a:solidFill>
              </a:rPr>
              <a:t>を先に開始しても安全性に問題がないと思われた。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22364" y="23438816"/>
            <a:ext cx="158495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tx1"/>
                </a:solidFill>
              </a:rPr>
              <a:t>考察</a:t>
            </a:r>
            <a:endParaRPr kumimoji="1" lang="ja-JP" altLang="en-US" sz="5000" b="1" dirty="0">
              <a:solidFill>
                <a:schemeClr val="tx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62323" y="28297562"/>
            <a:ext cx="15873015" cy="219803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252000" rIns="108000" rtlCol="0">
            <a:spAutoFit/>
          </a:bodyPr>
          <a:lstStyle/>
          <a:p>
            <a:pPr lvl="0" defTabSz="914400">
              <a:lnSpc>
                <a:spcPts val="2500"/>
              </a:lnSpc>
            </a:pP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lvl="0" indent="133350" algn="just" defTabSz="914400"/>
            <a:r>
              <a:rPr lang="ja-JP" altLang="en-US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１．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スギ、ダニ重複抗原陽性患者に舌下免疫療法を</a:t>
            </a:r>
            <a:r>
              <a:rPr lang="ja-JP" altLang="en-US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併用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したが、</a:t>
            </a:r>
            <a:endParaRPr lang="en-US" altLang="ja-JP" sz="3200" kern="100" dirty="0">
              <a:solidFill>
                <a:prstClr val="black"/>
              </a:solidFill>
              <a:latin typeface="ＭＳ Ｐゴシック"/>
              <a:cs typeface="Times New Roman" panose="02020603050405020304" pitchFamily="18" charset="0"/>
            </a:endParaRPr>
          </a:p>
          <a:p>
            <a:pPr lvl="0" indent="133350" algn="just" defTabSz="914400"/>
            <a:r>
              <a:rPr lang="ja-JP" altLang="en-US" sz="3200" kern="100" dirty="0" smtClean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　  </a:t>
            </a:r>
            <a:r>
              <a:rPr lang="ja-JP" altLang="ja-JP" sz="3200" kern="100" dirty="0" smtClean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単独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施行</a:t>
            </a:r>
            <a:r>
              <a:rPr lang="ja-JP" altLang="en-US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例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と比較して副作用の増加は見られなかった。</a:t>
            </a:r>
            <a:endParaRPr lang="en-US" altLang="ja-JP" sz="3200" kern="100" dirty="0">
              <a:solidFill>
                <a:prstClr val="black"/>
              </a:solidFill>
              <a:latin typeface="ＭＳ Ｐゴシック"/>
              <a:cs typeface="Times New Roman" panose="02020603050405020304" pitchFamily="18" charset="0"/>
            </a:endParaRPr>
          </a:p>
          <a:p>
            <a:pPr lvl="0" indent="133350" algn="just" defTabSz="914400"/>
            <a:endParaRPr lang="ja-JP" altLang="ja-JP" sz="2000" kern="100" dirty="0">
              <a:solidFill>
                <a:prstClr val="black"/>
              </a:solidFill>
              <a:latin typeface="ＭＳ Ｐゴシック"/>
              <a:cs typeface="Times New Roman" panose="02020603050405020304" pitchFamily="18" charset="0"/>
            </a:endParaRPr>
          </a:p>
          <a:p>
            <a:pPr lvl="0" indent="133350" algn="just" defTabSz="914400"/>
            <a:r>
              <a:rPr lang="ja-JP" altLang="en-US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２．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スギ、ダニ重複抗原陽性患者に対する舌下免疫療法の</a:t>
            </a:r>
            <a:r>
              <a:rPr lang="ja-JP" altLang="en-US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併用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施行は安全と考えられた</a:t>
            </a:r>
            <a:r>
              <a:rPr lang="ja-JP" altLang="ja-JP" sz="2400" kern="100" dirty="0">
                <a:solidFill>
                  <a:prstClr val="black"/>
                </a:solidFill>
                <a:latin typeface="ＭＳ Ｐゴシック"/>
                <a:cs typeface="Times New Roman" panose="02020603050405020304" pitchFamily="18" charset="0"/>
              </a:rPr>
              <a:t>。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50356" y="28047328"/>
            <a:ext cx="191722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tx1"/>
                </a:solidFill>
              </a:rPr>
              <a:t>まとめ</a:t>
            </a:r>
            <a:endParaRPr kumimoji="1" lang="ja-JP" altLang="en-US" sz="50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54811" y="15780466"/>
            <a:ext cx="230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当院</a:t>
            </a:r>
            <a:endParaRPr lang="en-US" altLang="ja-JP" sz="1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r"/>
            <a:r>
              <a:rPr lang="ja-JP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シダトレン</a:t>
            </a:r>
            <a:r>
              <a:rPr lang="en-US" altLang="ja-JP" sz="2400" baseline="30000" dirty="0">
                <a:solidFill>
                  <a:srgbClr val="FF0000"/>
                </a:solidFill>
                <a:latin typeface="ＭＳ Ｐゴシック"/>
              </a:rPr>
              <a:t>®</a:t>
            </a:r>
            <a:r>
              <a:rPr lang="ja-JP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単独</a:t>
            </a:r>
            <a:r>
              <a:rPr lang="en-US" altLang="ja-JP" sz="1800" dirty="0" smtClean="0">
                <a:solidFill>
                  <a:srgbClr val="FF0000"/>
                </a:solidFill>
                <a:latin typeface="+mj-ea"/>
                <a:ea typeface="+mj-ea"/>
              </a:rPr>
              <a:t>116</a:t>
            </a:r>
            <a:r>
              <a:rPr lang="ja-JP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例</a:t>
            </a:r>
            <a:endParaRPr lang="en-US" altLang="ja-JP" sz="1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en-US" altLang="ja-JP" sz="1800" dirty="0" smtClean="0">
                <a:solidFill>
                  <a:srgbClr val="FF0000"/>
                </a:solidFill>
                <a:latin typeface="+mj-ea"/>
                <a:ea typeface="+mj-ea"/>
              </a:rPr>
              <a:t>               </a:t>
            </a:r>
            <a:r>
              <a:rPr kumimoji="1" lang="ja-JP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合計 </a:t>
            </a:r>
            <a:endParaRPr kumimoji="1" lang="ja-JP" altLang="en-US" sz="1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902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506</Words>
  <Application>Microsoft Office PowerPoint</Application>
  <PresentationFormat>ユーザー設定</PresentationFormat>
  <Paragraphs>126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自治医大耳鼻咽喉科教授室</dc:creator>
  <cp:lastModifiedBy>自治医大耳鼻咽喉科教授室</cp:lastModifiedBy>
  <cp:revision>25</cp:revision>
  <dcterms:created xsi:type="dcterms:W3CDTF">2017-06-29T00:19:16Z</dcterms:created>
  <dcterms:modified xsi:type="dcterms:W3CDTF">2017-06-30T05:05:41Z</dcterms:modified>
</cp:coreProperties>
</file>